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4000" y="0"/>
            <a:ext cx="3810000" cy="5143500"/>
          </a:xfrm>
          <a:prstGeom prst="rect">
            <a:avLst/>
          </a:prstGeom>
          <a:solidFill>
            <a:srgbClr val="4A1C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053507" y="1627287"/>
            <a:ext cx="3036987" cy="1085850"/>
          </a:xfrm>
          <a:prstGeom prst="roundRect">
            <a:avLst>
              <a:gd name="adj" fmla="val 4678"/>
            </a:avLst>
          </a:prstGeom>
          <a:solidFill>
            <a:srgbClr val="FF6B6B">
              <a:alpha val="90000"/>
            </a:srgbClr>
          </a:solidFill>
          <a:ln/>
          <a:effectLst>
            <a:outerShdw sx="100000" sy="100000" kx="0" ky="0" algn="bl" rotWithShape="0" blurRad="142875" dist="53882" dir="2700000">
              <a:srgbClr val="000000">
                <a:alpha val="5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00377" y="1817787"/>
            <a:ext cx="1543246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263950" y="2967038"/>
            <a:ext cx="2616101" cy="549176"/>
          </a:xfrm>
          <a:prstGeom prst="roundRect">
            <a:avLst>
              <a:gd name="adj" fmla="val 9250"/>
            </a:avLst>
          </a:prstGeom>
          <a:solidFill>
            <a:srgbClr val="4ECDC4">
              <a:alpha val="8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755898" y="3093988"/>
            <a:ext cx="1632204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新世纪福音战士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07950" y="4464248"/>
            <a:ext cx="801737" cy="298252"/>
          </a:xfrm>
          <a:prstGeom prst="roundRect">
            <a:avLst>
              <a:gd name="adj" fmla="val 8516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98450" y="4527649"/>
            <a:ext cx="42915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NERV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179469" y="4349948"/>
            <a:ext cx="1456581" cy="412552"/>
          </a:xfrm>
          <a:prstGeom prst="roundRect">
            <a:avLst>
              <a:gd name="adj" fmla="val 6157"/>
            </a:avLst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433370" y="4451449"/>
            <a:ext cx="96775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1995 - 2021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01501" cy="51435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317450"/>
            <a:ext cx="1015901" cy="38100"/>
          </a:xfrm>
          <a:prstGeom prst="rect">
            <a:avLst/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07950" y="457051"/>
            <a:ext cx="1346963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600" b="1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故事概述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507950" y="1079450"/>
            <a:ext cx="8127950" cy="952202"/>
          </a:xfrm>
          <a:prstGeom prst="roundRect">
            <a:avLst>
              <a:gd name="adj" fmla="val 10670"/>
            </a:avLst>
          </a:prstGeom>
          <a:solidFill>
            <a:srgbClr val="4ECDC4">
              <a:alpha val="1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31763" y="1079450"/>
            <a:ext cx="0" cy="952202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4175" y="1308050"/>
            <a:ext cx="7775588" cy="49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2015年，距离被称为"第二次冲击"的全球性灾难已过去15年。少年碇真嗣被父亲碇源堂召唤至第三新东京市，他必须驾驶名为EVA的巨型生体兵器，与威胁人类存亡的神秘生命体"使徒"战斗。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07950" y="2260253"/>
            <a:ext cx="2556867" cy="933450"/>
          </a:xfrm>
          <a:prstGeom prst="roundRect">
            <a:avLst>
              <a:gd name="adj" fmla="val 8163"/>
            </a:avLst>
          </a:prstGeom>
          <a:solidFill>
            <a:srgbClr val="FF6B6B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507950" y="2279303"/>
            <a:ext cx="2556867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60350" y="2450753"/>
            <a:ext cx="22971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故事背景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660350" y="2717453"/>
            <a:ext cx="2297109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第三新东京市，为抵御使徒而建造的要塞都市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3293418" y="2260253"/>
            <a:ext cx="2556867" cy="933450"/>
          </a:xfrm>
          <a:prstGeom prst="roundRect">
            <a:avLst>
              <a:gd name="adj" fmla="val 8163"/>
            </a:avLst>
          </a:prstGeom>
          <a:solidFill>
            <a:srgbClr val="FF6B6B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3293418" y="2279303"/>
            <a:ext cx="2556867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445818" y="2450753"/>
            <a:ext cx="22971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核心组织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3445818" y="2717453"/>
            <a:ext cx="2297109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NERV，负责运营EVA的特务机关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6078885" y="2260253"/>
            <a:ext cx="2556867" cy="933450"/>
          </a:xfrm>
          <a:prstGeom prst="roundRect">
            <a:avLst>
              <a:gd name="adj" fmla="val 8163"/>
            </a:avLst>
          </a:prstGeom>
          <a:solidFill>
            <a:srgbClr val="FF6B6B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6078885" y="2279303"/>
            <a:ext cx="2556867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231285" y="2450753"/>
            <a:ext cx="22971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主要威胁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6231285" y="2717453"/>
            <a:ext cx="2297109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使徒，企图引发第三次冲击的神秘存在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6604099" y="4508599"/>
            <a:ext cx="2539901" cy="634901"/>
          </a:xfrm>
          <a:prstGeom prst="rect">
            <a:avLst/>
          </a:prstGeom>
          <a:solidFill>
            <a:srgbClr val="1B263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8009037" y="4721423"/>
            <a:ext cx="881063" cy="269677"/>
          </a:xfrm>
          <a:prstGeom prst="roundRect">
            <a:avLst>
              <a:gd name="adj" fmla="val 9419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8161437" y="4784824"/>
            <a:ext cx="5877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NERV HQ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63401"/>
          </a:xfrm>
          <a:prstGeom prst="rect">
            <a:avLst/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44401" y="228600"/>
            <a:ext cx="1170566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主要角色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44401" y="638175"/>
            <a:ext cx="1170566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Bef>
                <a:spcPts val="300"/>
              </a:spcBef>
              <a:buNone/>
            </a:pPr>
            <a:r>
              <a:rPr lang="en-US" sz="10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 驾驶员 - 适格者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4401" y="787301"/>
            <a:ext cx="2222302" cy="2456259"/>
          </a:xfrm>
          <a:prstGeom prst="roundRect">
            <a:avLst>
              <a:gd name="adj" fmla="val 3429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44401" y="3224510"/>
            <a:ext cx="2222302" cy="0"/>
          </a:xfrm>
          <a:prstGeom prst="line">
            <a:avLst/>
          </a:prstGeom>
          <a:noFill/>
          <a:ln w="38100">
            <a:solidFill>
              <a:srgbClr val="5C7CF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71351" y="2158752"/>
            <a:ext cx="200776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2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碇真嗣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71351" y="2384078"/>
            <a:ext cx="20077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8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第三适格者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571351" y="2606427"/>
            <a:ext cx="393502" cy="164902"/>
          </a:xfrm>
          <a:prstGeom prst="roundRect">
            <a:avLst>
              <a:gd name="adj" fmla="val 23105"/>
            </a:avLst>
          </a:prstGeom>
          <a:solidFill>
            <a:srgbClr val="4ECDC4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34752" y="2631728"/>
            <a:ext cx="27203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7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初号机</a:t>
            </a:r>
            <a:endParaRPr lang="en-US" sz="700" dirty="0"/>
          </a:p>
        </p:txBody>
      </p:sp>
      <p:sp>
        <p:nvSpPr>
          <p:cNvPr id="11" name="Text 9"/>
          <p:cNvSpPr/>
          <p:nvPr/>
        </p:nvSpPr>
        <p:spPr>
          <a:xfrm>
            <a:off x="571351" y="2847529"/>
            <a:ext cx="2007769" cy="230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10"/>
              </a:lnSpc>
              <a:buNone/>
            </a:pPr>
            <a:r>
              <a:rPr lang="en-US" sz="7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不情愿的主角，与父亲关系疏离，不断质疑自我价值。</a:t>
            </a:r>
            <a:endParaRPr lang="en-US" sz="700" dirty="0"/>
          </a:p>
        </p:txBody>
      </p:sp>
      <p:sp>
        <p:nvSpPr>
          <p:cNvPr id="12" name="Text 10"/>
          <p:cNvSpPr/>
          <p:nvPr/>
        </p:nvSpPr>
        <p:spPr>
          <a:xfrm>
            <a:off x="2793653" y="787301"/>
            <a:ext cx="2222302" cy="2456259"/>
          </a:xfrm>
          <a:prstGeom prst="roundRect">
            <a:avLst>
              <a:gd name="adj" fmla="val 3429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2793653" y="3224510"/>
            <a:ext cx="2222302" cy="0"/>
          </a:xfrm>
          <a:prstGeom prst="line">
            <a:avLst/>
          </a:prstGeom>
          <a:noFill/>
          <a:ln w="38100">
            <a:solidFill>
              <a:srgbClr val="74C0F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920603" y="2158752"/>
            <a:ext cx="200776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2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绫波丽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2920603" y="2384078"/>
            <a:ext cx="20077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8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第一适格者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2920603" y="2606427"/>
            <a:ext cx="393502" cy="164902"/>
          </a:xfrm>
          <a:prstGeom prst="roundRect">
            <a:avLst>
              <a:gd name="adj" fmla="val 23105"/>
            </a:avLst>
          </a:prstGeom>
          <a:solidFill>
            <a:srgbClr val="4ECDC4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2984004" y="2631728"/>
            <a:ext cx="27203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7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零号机</a:t>
            </a:r>
            <a:endParaRPr lang="en-US" sz="700" dirty="0"/>
          </a:p>
        </p:txBody>
      </p:sp>
      <p:sp>
        <p:nvSpPr>
          <p:cNvPr id="18" name="Text 16"/>
          <p:cNvSpPr/>
          <p:nvPr/>
        </p:nvSpPr>
        <p:spPr>
          <a:xfrm>
            <a:off x="2920603" y="2847529"/>
            <a:ext cx="2007769" cy="115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10"/>
              </a:lnSpc>
              <a:buNone/>
            </a:pPr>
            <a:r>
              <a:rPr lang="en-US" sz="7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神秘寡言的少女，与EVA计划有不为人知的联系。</a:t>
            </a:r>
            <a:endParaRPr lang="en-US" sz="700" dirty="0"/>
          </a:p>
        </p:txBody>
      </p:sp>
      <p:sp>
        <p:nvSpPr>
          <p:cNvPr id="19" name="Text 17"/>
          <p:cNvSpPr/>
          <p:nvPr/>
        </p:nvSpPr>
        <p:spPr>
          <a:xfrm>
            <a:off x="5142905" y="787301"/>
            <a:ext cx="2222302" cy="2456259"/>
          </a:xfrm>
          <a:prstGeom prst="roundRect">
            <a:avLst>
              <a:gd name="adj" fmla="val 3429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5142905" y="3224510"/>
            <a:ext cx="2222302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269855" y="2158752"/>
            <a:ext cx="200776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2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明日香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5269855" y="2384078"/>
            <a:ext cx="20077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8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第二适格者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5269855" y="2606427"/>
            <a:ext cx="393502" cy="164902"/>
          </a:xfrm>
          <a:prstGeom prst="roundRect">
            <a:avLst>
              <a:gd name="adj" fmla="val 23105"/>
            </a:avLst>
          </a:prstGeom>
          <a:solidFill>
            <a:srgbClr val="4ECDC4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5333256" y="2631728"/>
            <a:ext cx="27203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7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二号机</a:t>
            </a:r>
            <a:endParaRPr lang="en-US" sz="700" dirty="0"/>
          </a:p>
        </p:txBody>
      </p:sp>
      <p:sp>
        <p:nvSpPr>
          <p:cNvPr id="25" name="Text 23"/>
          <p:cNvSpPr/>
          <p:nvPr/>
        </p:nvSpPr>
        <p:spPr>
          <a:xfrm>
            <a:off x="5269855" y="2847529"/>
            <a:ext cx="2007769" cy="115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10"/>
              </a:lnSpc>
              <a:buNone/>
            </a:pPr>
            <a:r>
              <a:rPr lang="en-US" sz="7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骄傲好胜的德日混血少女，内心隐藏着童年创伤。</a:t>
            </a:r>
            <a:endParaRPr lang="en-US" sz="700" dirty="0"/>
          </a:p>
        </p:txBody>
      </p:sp>
      <p:sp>
        <p:nvSpPr>
          <p:cNvPr id="26" name="Text 24"/>
          <p:cNvSpPr/>
          <p:nvPr/>
        </p:nvSpPr>
        <p:spPr>
          <a:xfrm>
            <a:off x="7492157" y="787301"/>
            <a:ext cx="2222302" cy="2456259"/>
          </a:xfrm>
          <a:prstGeom prst="roundRect">
            <a:avLst>
              <a:gd name="adj" fmla="val 3429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Shape 25"/>
          <p:cNvSpPr/>
          <p:nvPr/>
        </p:nvSpPr>
        <p:spPr>
          <a:xfrm>
            <a:off x="7492157" y="3224510"/>
            <a:ext cx="2222302" cy="0"/>
          </a:xfrm>
          <a:prstGeom prst="line">
            <a:avLst/>
          </a:prstGeom>
          <a:noFill/>
          <a:ln w="38100">
            <a:solidFill>
              <a:srgbClr val="DA77F2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619107" y="2158752"/>
            <a:ext cx="200776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2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渚薰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7619107" y="2384078"/>
            <a:ext cx="20077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8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第五适格者</a:t>
            </a:r>
            <a:endParaRPr lang="en-US" sz="800" dirty="0"/>
          </a:p>
        </p:txBody>
      </p:sp>
      <p:sp>
        <p:nvSpPr>
          <p:cNvPr id="30" name="Text 28"/>
          <p:cNvSpPr/>
          <p:nvPr/>
        </p:nvSpPr>
        <p:spPr>
          <a:xfrm>
            <a:off x="7619107" y="2606427"/>
            <a:ext cx="393502" cy="164902"/>
          </a:xfrm>
          <a:prstGeom prst="roundRect">
            <a:avLst>
              <a:gd name="adj" fmla="val 23105"/>
            </a:avLst>
          </a:prstGeom>
          <a:solidFill>
            <a:srgbClr val="4ECDC4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7682508" y="2631728"/>
            <a:ext cx="27203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7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二号机</a:t>
            </a:r>
            <a:endParaRPr lang="en-US" sz="700" dirty="0"/>
          </a:p>
        </p:txBody>
      </p:sp>
      <p:sp>
        <p:nvSpPr>
          <p:cNvPr id="32" name="Text 30"/>
          <p:cNvSpPr/>
          <p:nvPr/>
        </p:nvSpPr>
        <p:spPr>
          <a:xfrm>
            <a:off x="7619107" y="2847529"/>
            <a:ext cx="2007769" cy="230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10"/>
              </a:lnSpc>
              <a:buNone/>
            </a:pPr>
            <a:r>
              <a:rPr lang="en-US" sz="7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神秘少年，与真嗣建立深厚羁绊，真实身份令人震惊。</a:t>
            </a:r>
            <a:endParaRPr lang="en-US" sz="700" dirty="0"/>
          </a:p>
        </p:txBody>
      </p:sp>
      <p:sp>
        <p:nvSpPr>
          <p:cNvPr id="33" name="Text 31"/>
          <p:cNvSpPr/>
          <p:nvPr/>
        </p:nvSpPr>
        <p:spPr>
          <a:xfrm>
            <a:off x="444401" y="4718149"/>
            <a:ext cx="761702" cy="234851"/>
          </a:xfrm>
          <a:prstGeom prst="roundRect">
            <a:avLst>
              <a:gd name="adj" fmla="val 16223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571351" y="4768900"/>
            <a:ext cx="5179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适格者计划</a:t>
            </a:r>
            <a:endParaRPr lang="en-US" sz="800" dirty="0"/>
          </a:p>
        </p:txBody>
      </p:sp>
      <p:pic>
        <p:nvPicPr>
          <p:cNvPr id="35" name="Image 0" descr="A:\study\AI\LLM\Claude-Skills-Test\ppt-test\images\shinj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056" y="841248"/>
            <a:ext cx="1719072" cy="1143000"/>
          </a:xfrm>
          <a:prstGeom prst="rect">
            <a:avLst/>
          </a:prstGeom>
        </p:spPr>
      </p:pic>
      <p:pic>
        <p:nvPicPr>
          <p:cNvPr id="36" name="Image 1" descr="A:\study\AI\LLM\Claude-Skills-Test\ppt-test\images\re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841248"/>
            <a:ext cx="1719072" cy="1143000"/>
          </a:xfrm>
          <a:prstGeom prst="rect">
            <a:avLst/>
          </a:prstGeom>
        </p:spPr>
      </p:pic>
      <p:pic>
        <p:nvPicPr>
          <p:cNvPr id="37" name="Image 2" descr="A:\study\AI\LLM\Claude-Skills-Test\ppt-test\images\asuk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41248"/>
            <a:ext cx="1719072" cy="1143000"/>
          </a:xfrm>
          <a:prstGeom prst="rect">
            <a:avLst/>
          </a:prstGeom>
        </p:spPr>
      </p:pic>
      <p:pic>
        <p:nvPicPr>
          <p:cNvPr id="38" name="Image 3" descr="A:\study\AI\LLM\Claude-Skills-Test\ppt-test\images\kaworu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416" y="841248"/>
            <a:ext cx="1719072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3174950" cy="1269950"/>
          </a:xfrm>
          <a:prstGeom prst="rect">
            <a:avLst/>
          </a:prstGeom>
          <a:solidFill>
            <a:srgbClr val="4A1C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317450"/>
            <a:ext cx="1312807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 机体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07950" y="780901"/>
            <a:ext cx="131280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Bef>
                <a:spcPts val="500"/>
              </a:spcBef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泛用人型决战兵器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7950" y="1206401"/>
            <a:ext cx="2539901" cy="1777008"/>
          </a:xfrm>
          <a:prstGeom prst="roundRect">
            <a:avLst>
              <a:gd name="adj" fmla="val 4288"/>
            </a:avLst>
          </a:prstGeom>
          <a:solidFill>
            <a:srgbClr val="FFFFFF">
              <a:alpha val="3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07950" y="1206401"/>
            <a:ext cx="2539901" cy="492026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34901" y="1333351"/>
            <a:ext cx="233172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初号机 试作型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4901" y="1825377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驾驶员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2578001" y="1825377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碇真嗣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634901" y="2053977"/>
            <a:ext cx="233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配色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2368302" y="2053977"/>
            <a:ext cx="56365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紫色 / 绿色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634901" y="2282577"/>
            <a:ext cx="233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灵魂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2692301" y="2282577"/>
            <a:ext cx="233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碇唯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634901" y="2536478"/>
            <a:ext cx="2331720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spcBef>
                <a:spcPts val="800"/>
              </a:spcBef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标志性的紫色机体，可进入暴走状态。内含真嗣母亲的灵魂。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3276451" y="1206401"/>
            <a:ext cx="2539901" cy="1777008"/>
          </a:xfrm>
          <a:prstGeom prst="roundRect">
            <a:avLst>
              <a:gd name="adj" fmla="val 4288"/>
            </a:avLst>
          </a:prstGeom>
          <a:solidFill>
            <a:srgbClr val="FFFFFF">
              <a:alpha val="3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276451" y="1206401"/>
            <a:ext cx="2539901" cy="492026"/>
          </a:xfrm>
          <a:prstGeom prst="rect">
            <a:avLst/>
          </a:prstGeom>
          <a:solidFill>
            <a:srgbClr val="1565C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403402" y="1333351"/>
            <a:ext cx="233172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零号机 原型机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3403402" y="1825377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驾驶员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5346502" y="1825377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绫波丽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403402" y="2053977"/>
            <a:ext cx="233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配色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5136803" y="2053977"/>
            <a:ext cx="56365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橙色 / 蓝色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3403402" y="2282577"/>
            <a:ext cx="233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状态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5346502" y="2282577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已损毁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3403402" y="2536478"/>
            <a:ext cx="2331720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spcBef>
                <a:spcPts val="800"/>
              </a:spcBef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第一台成功的EVA，性能不稳定但由丽忠实驾驶。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044952" y="1206401"/>
            <a:ext cx="2539901" cy="1777008"/>
          </a:xfrm>
          <a:prstGeom prst="roundRect">
            <a:avLst>
              <a:gd name="adj" fmla="val 4288"/>
            </a:avLst>
          </a:prstGeom>
          <a:solidFill>
            <a:srgbClr val="FFFFFF">
              <a:alpha val="3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6044952" y="1206401"/>
            <a:ext cx="2539901" cy="492026"/>
          </a:xfrm>
          <a:prstGeom prst="rect">
            <a:avLst/>
          </a:prstGeom>
          <a:solidFill>
            <a:srgbClr val="C6282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6171902" y="1333351"/>
            <a:ext cx="233172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二号机 量产先行型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6171902" y="1825377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驾驶员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8115002" y="1825377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明日香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6171902" y="2053977"/>
            <a:ext cx="233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配色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8229302" y="2053977"/>
            <a:ext cx="233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红色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6171902" y="2282577"/>
            <a:ext cx="233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灵魂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8000702" y="2282577"/>
            <a:ext cx="46634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惣流京子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6171902" y="2536478"/>
            <a:ext cx="233172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spcBef>
                <a:spcPts val="800"/>
              </a:spcBef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首台量产型EVA，四眼设计，战斗风格激进。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0" y="4699099"/>
            <a:ext cx="9144000" cy="444401"/>
          </a:xfrm>
          <a:prstGeom prst="rect">
            <a:avLst/>
          </a:prstGeom>
          <a:solidFill>
            <a:srgbClr val="1B263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507950" y="4788098"/>
            <a:ext cx="1149400" cy="253901"/>
          </a:xfrm>
          <a:prstGeom prst="roundRect">
            <a:avLst>
              <a:gd name="adj" fmla="val 10004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634901" y="4838849"/>
            <a:ext cx="91340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MAGI 系统监控中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7800" y="0"/>
            <a:ext cx="76200" cy="51435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317450"/>
            <a:ext cx="762000" cy="381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07950" y="457051"/>
            <a:ext cx="124358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核心主题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07950" y="1015901"/>
            <a:ext cx="3905399" cy="741015"/>
          </a:xfrm>
          <a:prstGeom prst="roundRect">
            <a:avLst>
              <a:gd name="adj" fmla="val 10283"/>
            </a:avLst>
          </a:prstGeom>
          <a:solidFill>
            <a:srgbClr val="4ECDC4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27000" y="1015901"/>
            <a:ext cx="0" cy="741015"/>
          </a:xfrm>
          <a:prstGeom prst="line">
            <a:avLst/>
          </a:prstGeom>
          <a:noFill/>
          <a:ln w="38100">
            <a:solidFill>
              <a:srgbClr val="4ECD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98450" y="1168301"/>
            <a:ext cx="36337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自我认同与价值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98450" y="1444526"/>
            <a:ext cx="363374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角色们不断追问自我存在的意义，尤其是真嗣始终质疑自己的价值。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603849" y="1015901"/>
            <a:ext cx="3905399" cy="741015"/>
          </a:xfrm>
          <a:prstGeom prst="roundRect">
            <a:avLst>
              <a:gd name="adj" fmla="val 10283"/>
            </a:avLst>
          </a:prstGeom>
          <a:solidFill>
            <a:srgbClr val="FF6B6B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622899" y="1015901"/>
            <a:ext cx="0" cy="741015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794349" y="1168301"/>
            <a:ext cx="36337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人与人的羁绊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794349" y="1444526"/>
            <a:ext cx="363374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刺猬困境：靠近会互相伤害，疏远又会孤独痛苦。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507950" y="1909316"/>
            <a:ext cx="3905399" cy="741015"/>
          </a:xfrm>
          <a:prstGeom prst="roundRect">
            <a:avLst>
              <a:gd name="adj" fmla="val 10283"/>
            </a:avLst>
          </a:prstGeom>
          <a:solidFill>
            <a:srgbClr val="FF6B6B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527000" y="1909316"/>
            <a:ext cx="0" cy="741015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98450" y="2061716"/>
            <a:ext cx="36337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亲子关系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98450" y="2337941"/>
            <a:ext cx="363374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碇源堂与真嗣破碎的父子关系，映射出遗弃与情感疏离的主题。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4603849" y="1909316"/>
            <a:ext cx="3905399" cy="741015"/>
          </a:xfrm>
          <a:prstGeom prst="roundRect">
            <a:avLst>
              <a:gd name="adj" fmla="val 10283"/>
            </a:avLst>
          </a:prstGeom>
          <a:solidFill>
            <a:srgbClr val="4ECDC4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22899" y="1909316"/>
            <a:ext cx="0" cy="741015"/>
          </a:xfrm>
          <a:prstGeom prst="line">
            <a:avLst/>
          </a:prstGeom>
          <a:noFill/>
          <a:ln w="38100">
            <a:solidFill>
              <a:srgbClr val="4ECDC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794349" y="2061716"/>
            <a:ext cx="36337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心理与创伤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794349" y="2337941"/>
            <a:ext cx="363374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通过象征性意象和角色内省，深入探讨抑郁、焦虑与心理创伤。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507950" y="3975199"/>
            <a:ext cx="8001149" cy="723900"/>
          </a:xfrm>
          <a:prstGeom prst="roundRect">
            <a:avLst>
              <a:gd name="adj" fmla="val 10526"/>
            </a:avLst>
          </a:prstGeom>
          <a:solidFill>
            <a:srgbClr val="5A3C78">
              <a:alpha val="4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736550" y="4127599"/>
            <a:ext cx="769482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i="1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"只要有活下去的意志，哪里都可以是天堂。"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36550" y="4394299"/>
            <a:ext cx="769482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Bef>
                <a:spcPts val="600"/>
              </a:spcBef>
              <a:buNone/>
            </a:pPr>
            <a:r>
              <a:rPr lang="en-US" sz="9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碇唯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0750"/>
          </a:xfrm>
          <a:prstGeom prst="rect">
            <a:avLst/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279350"/>
            <a:ext cx="124358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系列年表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07950" y="730151"/>
            <a:ext cx="124358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Bef>
                <a:spcPts val="400"/>
              </a:spcBef>
              <a:buNone/>
            </a:pPr>
            <a:r>
              <a:rPr lang="en-US" sz="10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从TV动画到新剧场版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07950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07950" y="1079450"/>
            <a:ext cx="1524000" cy="304800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70434" y="1155650"/>
            <a:ext cx="139903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1995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09451" y="1485751"/>
            <a:ext cx="134741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TV动画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609451" y="1688902"/>
            <a:ext cx="1347418" cy="13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原作26集TV版播出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2158901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2158901" y="1079450"/>
            <a:ext cx="1524000" cy="304800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221385" y="1155650"/>
            <a:ext cx="139903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1997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2260402" y="1485751"/>
            <a:ext cx="134741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旧剧场版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260402" y="1688902"/>
            <a:ext cx="1347418" cy="13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Air/真心为你 完结篇</a:t>
            </a:r>
            <a:endParaRPr lang="en-US" sz="800" dirty="0"/>
          </a:p>
        </p:txBody>
      </p:sp>
      <p:sp>
        <p:nvSpPr>
          <p:cNvPr id="15" name="Text 13"/>
          <p:cNvSpPr/>
          <p:nvPr/>
        </p:nvSpPr>
        <p:spPr>
          <a:xfrm>
            <a:off x="3809851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809851" y="1079450"/>
            <a:ext cx="1524000" cy="304800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872335" y="1155650"/>
            <a:ext cx="139903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2007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911352" y="1485751"/>
            <a:ext cx="134741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新剧场版:序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3911352" y="1688902"/>
            <a:ext cx="1347418" cy="13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重制版第一部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5460802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5460802" y="1079450"/>
            <a:ext cx="1524000" cy="304800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5523286" y="1155650"/>
            <a:ext cx="139903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2009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5562302" y="1485751"/>
            <a:ext cx="134741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新剧场版:破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5562302" y="1688902"/>
            <a:ext cx="1347418" cy="13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重制版第二部</a:t>
            </a:r>
            <a:endParaRPr lang="en-US" sz="800" dirty="0"/>
          </a:p>
        </p:txBody>
      </p:sp>
      <p:sp>
        <p:nvSpPr>
          <p:cNvPr id="25" name="Text 23"/>
          <p:cNvSpPr/>
          <p:nvPr/>
        </p:nvSpPr>
        <p:spPr>
          <a:xfrm>
            <a:off x="7111752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7111752" y="1079450"/>
            <a:ext cx="1524000" cy="304800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7174236" y="1155650"/>
            <a:ext cx="139903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2012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7213253" y="1485751"/>
            <a:ext cx="134741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新剧场版:Q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7213253" y="1688902"/>
            <a:ext cx="1347418" cy="13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重制版第三部</a:t>
            </a:r>
            <a:endParaRPr lang="en-US" sz="800" dirty="0"/>
          </a:p>
        </p:txBody>
      </p:sp>
      <p:sp>
        <p:nvSpPr>
          <p:cNvPr id="30" name="Text 28"/>
          <p:cNvSpPr/>
          <p:nvPr/>
        </p:nvSpPr>
        <p:spPr>
          <a:xfrm>
            <a:off x="507950" y="4013299"/>
            <a:ext cx="933599" cy="342900"/>
          </a:xfrm>
          <a:prstGeom prst="roundRect">
            <a:avLst>
              <a:gd name="adj" fmla="val 14815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660350" y="4089499"/>
            <a:ext cx="64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2021 终章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507950" y="4356199"/>
            <a:ext cx="8128099" cy="406301"/>
          </a:xfrm>
          <a:prstGeom prst="rect">
            <a:avLst/>
          </a:prstGeom>
          <a:solidFill>
            <a:srgbClr val="FF6B6B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634901" y="4483150"/>
            <a:ext cx="803168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新剧场版:终 - 新剧场版系列的史诗终章，为26年的EVA传奇画上句号。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9099" y="2857500"/>
            <a:ext cx="4444901" cy="2286000"/>
          </a:xfrm>
          <a:prstGeom prst="rect">
            <a:avLst/>
          </a:prstGeom>
          <a:solidFill>
            <a:srgbClr val="4A1C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317450"/>
            <a:ext cx="888950" cy="381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07950" y="457051"/>
            <a:ext cx="124358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文化影响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07950" y="1015901"/>
            <a:ext cx="2557016" cy="1583382"/>
          </a:xfrm>
          <a:prstGeom prst="roundRect">
            <a:avLst>
              <a:gd name="adj" fmla="val 6417"/>
            </a:avLst>
          </a:prstGeom>
          <a:solidFill>
            <a:srgbClr val="4ECDC4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07950" y="1039713"/>
            <a:ext cx="2557016" cy="0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98450" y="1254026"/>
            <a:ext cx="406301" cy="406301"/>
          </a:xfrm>
          <a:prstGeom prst="roundRect">
            <a:avLst>
              <a:gd name="adj" fmla="val 225055"/>
            </a:avLst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42218" y="1352401"/>
            <a:ext cx="12098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98450" y="1787277"/>
            <a:ext cx="22195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动画革命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98450" y="2088803"/>
            <a:ext cx="2219536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重新定义了动画在艺术和主题上的可能性，影响了无数创作者。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3293566" y="1015901"/>
            <a:ext cx="2557016" cy="1583382"/>
          </a:xfrm>
          <a:prstGeom prst="roundRect">
            <a:avLst>
              <a:gd name="adj" fmla="val 6417"/>
            </a:avLst>
          </a:prstGeom>
          <a:solidFill>
            <a:srgbClr val="FF6B6B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3293566" y="1039713"/>
            <a:ext cx="2557016" cy="0"/>
          </a:xfrm>
          <a:prstGeom prst="line">
            <a:avLst/>
          </a:prstGeom>
          <a:noFill/>
          <a:ln w="47625">
            <a:solidFill>
              <a:srgbClr val="FF6B6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484066" y="1254026"/>
            <a:ext cx="406301" cy="406301"/>
          </a:xfrm>
          <a:prstGeom prst="roundRect">
            <a:avLst>
              <a:gd name="adj" fmla="val 225055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627834" y="1352401"/>
            <a:ext cx="12098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3484066" y="1787277"/>
            <a:ext cx="22195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心理深度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3484066" y="2088803"/>
            <a:ext cx="2219536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开创了动画中复杂心理叙事的先河，公开探讨心理健康议题。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6079182" y="1015901"/>
            <a:ext cx="2557016" cy="1583382"/>
          </a:xfrm>
          <a:prstGeom prst="roundRect">
            <a:avLst>
              <a:gd name="adj" fmla="val 6417"/>
            </a:avLst>
          </a:prstGeom>
          <a:solidFill>
            <a:srgbClr val="4ECDC4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6079182" y="1039713"/>
            <a:ext cx="2557016" cy="0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269682" y="1254026"/>
            <a:ext cx="406301" cy="406301"/>
          </a:xfrm>
          <a:prstGeom prst="roundRect">
            <a:avLst>
              <a:gd name="adj" fmla="val 225055"/>
            </a:avLst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398716" y="1352401"/>
            <a:ext cx="151046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6269682" y="1787277"/>
            <a:ext cx="22195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机甲类型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6269682" y="2088803"/>
            <a:ext cx="2219536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解构并重塑了机甲类型，加入深刻的角色刻画。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504203" y="4260949"/>
            <a:ext cx="382244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2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04203" y="4610100"/>
            <a:ext cx="38224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200"/>
              </a:spcBef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TV集数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1195578" y="4260949"/>
            <a:ext cx="466344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2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95578" y="4610100"/>
            <a:ext cx="46634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200"/>
              </a:spcBef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1970060" y="4260949"/>
            <a:ext cx="483498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2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25+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1970060" y="4610100"/>
            <a:ext cx="48349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200"/>
              </a:spcBef>
              <a:buNone/>
            </a:pPr>
            <a:r>
              <a:rPr lang="en-US" sz="9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年传奇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4444901" cy="2539901"/>
          </a:xfrm>
          <a:prstGeom prst="rect">
            <a:avLst/>
          </a:prstGeom>
          <a:solidFill>
            <a:srgbClr val="4A1C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699099" y="2603599"/>
            <a:ext cx="4444901" cy="2539901"/>
          </a:xfrm>
          <a:prstGeom prst="rect">
            <a:avLst/>
          </a:prstGeom>
          <a:solidFill>
            <a:srgbClr val="4A1C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717899" y="1211461"/>
            <a:ext cx="3708053" cy="1095375"/>
          </a:xfrm>
          <a:prstGeom prst="roundRect">
            <a:avLst>
              <a:gd name="adj" fmla="val 4638"/>
            </a:avLst>
          </a:prstGeom>
          <a:solidFill>
            <a:srgbClr val="FF6B6B">
              <a:alpha val="90000"/>
            </a:srgbClr>
          </a:solidFill>
          <a:ln/>
          <a:effectLst>
            <a:outerShdw sx="100000" sy="100000" kx="0" ky="0" algn="bl" rotWithShape="0" blurRad="190500" dist="53882" dir="2700000">
              <a:srgbClr val="000000">
                <a:alpha val="5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87548" y="1440061"/>
            <a:ext cx="1968755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3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感谢观看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3175397" y="2586186"/>
            <a:ext cx="2793057" cy="492026"/>
          </a:xfrm>
          <a:prstGeom prst="roundRect">
            <a:avLst>
              <a:gd name="adj" fmla="val 10325"/>
            </a:avLst>
          </a:prstGeom>
          <a:solidFill>
            <a:srgbClr val="4ECDC4">
              <a:alpha val="8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536086" y="2713137"/>
            <a:ext cx="207167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 新世纪福音战士 介绍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333577" y="3395663"/>
            <a:ext cx="2476845" cy="247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i="1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"毁灭的命运，也是新生的喜悦。"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333577" y="3770114"/>
            <a:ext cx="247684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1000"/>
              </a:spcBef>
              <a:buNone/>
            </a:pPr>
            <a:r>
              <a:rPr lang="en-US" sz="10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新世纪福音战士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3540175" y="4540300"/>
            <a:ext cx="2063651" cy="323850"/>
          </a:xfrm>
          <a:prstGeom prst="roundRect">
            <a:avLst>
              <a:gd name="adj" fmla="val 70588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803600" y="4626025"/>
            <a:ext cx="156753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神在天上，世界一切安好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新世纪福音战士 - 介绍</dc:title>
  <dc:subject>EVA 动漫介绍</dc:subject>
  <dc:creator>Claude Code</dc:creator>
  <cp:lastModifiedBy>Claude Code</cp:lastModifiedBy>
  <cp:revision>1</cp:revision>
  <dcterms:created xsi:type="dcterms:W3CDTF">2026-01-10T17:54:43Z</dcterms:created>
  <dcterms:modified xsi:type="dcterms:W3CDTF">2026-01-10T17:54:43Z</dcterms:modified>
</cp:coreProperties>
</file>